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70" r:id="rId4"/>
    <p:sldId id="271" r:id="rId5"/>
    <p:sldId id="268" r:id="rId6"/>
    <p:sldId id="264" r:id="rId7"/>
    <p:sldId id="269" r:id="rId8"/>
    <p:sldId id="272" r:id="rId9"/>
    <p:sldId id="273" r:id="rId10"/>
    <p:sldId id="274" r:id="rId11"/>
    <p:sldId id="275" r:id="rId12"/>
    <p:sldId id="277" r:id="rId13"/>
    <p:sldId id="276" r:id="rId14"/>
  </p:sldIdLst>
  <p:sldSz cx="9144000" cy="6858000" type="screen4x3"/>
  <p:notesSz cx="6858000" cy="9144000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4" autoAdjust="0"/>
    <p:restoredTop sz="94629" autoAdjust="0"/>
  </p:normalViewPr>
  <p:slideViewPr>
    <p:cSldViewPr>
      <p:cViewPr varScale="1">
        <p:scale>
          <a:sx n="69" d="100"/>
          <a:sy n="69" d="100"/>
        </p:scale>
        <p:origin x="-13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1-ақп-23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="" xmlns:p14="http://schemas.microsoft.com/office/powerpoint/2010/main" val="116116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1-ақп-23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="" xmlns:p14="http://schemas.microsoft.com/office/powerpoint/2010/main" val="21590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1-ақп-23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="" xmlns:p14="http://schemas.microsoft.com/office/powerpoint/2010/main" val="348743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1-ақп-23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="" xmlns:p14="http://schemas.microsoft.com/office/powerpoint/2010/main" val="82881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1-ақп-23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="" xmlns:p14="http://schemas.microsoft.com/office/powerpoint/2010/main" val="105217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1-ақп-23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="" xmlns:p14="http://schemas.microsoft.com/office/powerpoint/2010/main" val="30989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1-ақп-23</a:t>
            </a:fld>
            <a:endParaRPr lang="kk-KZ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="" xmlns:p14="http://schemas.microsoft.com/office/powerpoint/2010/main" val="233423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1-ақп-23</a:t>
            </a:fld>
            <a:endParaRPr lang="kk-K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="" xmlns:p14="http://schemas.microsoft.com/office/powerpoint/2010/main" val="191416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1-ақп-23</a:t>
            </a:fld>
            <a:endParaRPr lang="kk-KZ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="" xmlns:p14="http://schemas.microsoft.com/office/powerpoint/2010/main" val="281351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1-ақп-23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="" xmlns:p14="http://schemas.microsoft.com/office/powerpoint/2010/main" val="56207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1-ақп-23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="" xmlns:p14="http://schemas.microsoft.com/office/powerpoint/2010/main" val="405689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710D1-8A2E-453A-9CA6-320DA8767FBE}" type="datetimeFigureOut">
              <a:rPr lang="kk-KZ" smtClean="0"/>
              <a:pPr/>
              <a:t>1-ақп-23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="" xmlns:p14="http://schemas.microsoft.com/office/powerpoint/2010/main" val="156134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k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&#1055;&#1088;&#1080;&#1084;&#1077;&#1088;1.xmcd/Selection%2059%20287%20285%20618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&#1055;&#1088;&#1080;&#1084;&#1077;&#1088;3.xmcd/Selection%20603%20795%201012%201010" TargetMode="External"/><Relationship Id="rId3" Type="http://schemas.openxmlformats.org/officeDocument/2006/relationships/oleObject" Target="&#1055;&#1088;&#1080;&#1084;&#1077;&#1088;3.xmcd/Selection%20595%2030%20870%2056" TargetMode="Externa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&#1055;&#1088;&#1080;&#1084;&#1077;&#1088;3.xmcd/Selection%20635%20567%20827%20594" TargetMode="External"/><Relationship Id="rId5" Type="http://schemas.openxmlformats.org/officeDocument/2006/relationships/oleObject" Target="&#1055;&#1088;&#1080;&#1084;&#1077;&#1088;3.xmcd/Selection%20635%20351%20727%20514" TargetMode="External"/><Relationship Id="rId4" Type="http://schemas.openxmlformats.org/officeDocument/2006/relationships/oleObject" Target="../embeddings/oleObject1.bin"/><Relationship Id="rId9" Type="http://schemas.openxmlformats.org/officeDocument/2006/relationships/oleObject" Target="&#1055;&#1088;&#1080;&#1084;&#1077;&#1088;3.xmcd/Selection%2067%20102%20540%2061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880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kk-KZ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дәріс. 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kk-KZ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MathCad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қарапайым дифференциалдық теңдеулерді енгізілген функциялар арқылы шешу </a:t>
            </a:r>
            <a:endParaRPr lang="kk-KZ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68760"/>
            <a:ext cx="76328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Дифференциалдық 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теңдеулер – бір немесе бірнеше белгісіз айнымалы функциясы бар теңдеулер. Егер теңдеуде бір айнымалыдан тәуелді туынды болса, онда ол қарапайым дифференцицалдық теңдеулер болып табылады. </a:t>
            </a: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Дифференциалдық </a:t>
            </a:r>
            <a:r>
              <a:rPr lang="kk-KZ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теңдеулерді шешу – оның айнымалысының берілген интервалында белгісіз функцияны табу. Теңдеулермен бірге бастапқы шарты беріледі. </a:t>
            </a: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MathCad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қарапайым дифференциалдық теңдеулерді әртүрлі әдіспен шешетін </a:t>
            </a:r>
            <a:r>
              <a:rPr lang="kk-KZ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үш енгізілген функциялар 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бар. Олардың көпшілігі дифференциалдық теңдеудің бірінші ретті жүйесі түрінде қажет етеді. </a:t>
            </a: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MathCad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 бастапқы шарттары және іздейтін функциялары берілген </a:t>
            </a:r>
            <a:r>
              <a:rPr lang="kk-KZ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Коши есебін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шешуге болады. Көп жағдайда бірінші ретті дифференцицалдық теңдеулерді келесі түрде жазуға болады: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37" y="3687576"/>
            <a:ext cx="2556343" cy="48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10" y="4365104"/>
            <a:ext cx="6971630" cy="70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093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Тербелмелі қозғалыстар</a:t>
            </a:r>
          </a:p>
          <a:p>
            <a:pPr algn="just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есеп. Идеал тербелмелі жүйе берілген. Оны тепе-теңдік жүйесінен шығарып, өзіне өзін қоя берді.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Тербелмелі қозғалыс графигін және фазалық қисықты алыңыз.Өшпейтін тербелістердің дифференциалдық теңдеуін шешу:</a:t>
            </a:r>
          </a:p>
        </p:txBody>
      </p:sp>
      <p:pic>
        <p:nvPicPr>
          <p:cNvPr id="14338" name="Picture 2" descr="f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5"/>
            <a:ext cx="1800200" cy="26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pic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7"/>
            <a:ext cx="7344816" cy="396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137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332656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/>
              <a:t>3 есеп. Тербелмелі </a:t>
            </a:r>
            <a:r>
              <a:rPr lang="kk-KZ" dirty="0"/>
              <a:t>жүйе </a:t>
            </a:r>
            <a:r>
              <a:rPr lang="en-US" dirty="0"/>
              <a:t>U(x)=</a:t>
            </a:r>
            <a:r>
              <a:rPr lang="en-US" dirty="0" smtClean="0"/>
              <a:t>0.25x</a:t>
            </a:r>
            <a:r>
              <a:rPr lang="en-US" baseline="30000" dirty="0" smtClean="0"/>
              <a:t>4</a:t>
            </a:r>
            <a:r>
              <a:rPr lang="en-US" dirty="0" smtClean="0"/>
              <a:t>-0.5x</a:t>
            </a:r>
            <a:r>
              <a:rPr lang="en-US" baseline="30000" dirty="0" smtClean="0"/>
              <a:t>2</a:t>
            </a:r>
            <a:r>
              <a:rPr lang="kk-KZ" baseline="30000" dirty="0" smtClean="0"/>
              <a:t> </a:t>
            </a:r>
            <a:r>
              <a:rPr lang="kk-KZ" dirty="0" smtClean="0"/>
              <a:t>функциямен </a:t>
            </a:r>
            <a:r>
              <a:rPr lang="kk-KZ" dirty="0"/>
              <a:t>анықталған екі ойығы бар потенциалды шұңқырдың ішінде орналасқан </a:t>
            </a:r>
            <a:r>
              <a:rPr lang="kk-KZ" dirty="0" smtClean="0"/>
              <a:t>шариктен тұрады</a:t>
            </a:r>
            <a:r>
              <a:rPr lang="en-US" dirty="0" smtClean="0"/>
              <a:t>. </a:t>
            </a:r>
            <a:r>
              <a:rPr lang="kk-KZ" dirty="0" smtClean="0"/>
              <a:t>Шарикке </a:t>
            </a:r>
            <a:r>
              <a:rPr lang="en-US" dirty="0"/>
              <a:t>F(t)=</a:t>
            </a:r>
            <a:r>
              <a:rPr lang="en-US" dirty="0" err="1"/>
              <a:t>f</a:t>
            </a:r>
            <a:r>
              <a:rPr lang="en-US" baseline="-25000" dirty="0" err="1"/>
              <a:t>m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l-GR" dirty="0"/>
              <a:t>ω </a:t>
            </a:r>
            <a:r>
              <a:rPr lang="en-US" dirty="0"/>
              <a:t>t) </a:t>
            </a:r>
            <a:r>
              <a:rPr lang="kk-KZ" dirty="0"/>
              <a:t>мәжбүрлеу күші әсер етеді. Жүйенің әрекетін зерттеңіз.</a:t>
            </a:r>
          </a:p>
        </p:txBody>
      </p:sp>
      <p:pic>
        <p:nvPicPr>
          <p:cNvPr id="15362" name="Picture 2" descr="pic5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93710"/>
            <a:ext cx="6252227" cy="373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f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618" y="1420267"/>
            <a:ext cx="2408237" cy="273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f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44824"/>
            <a:ext cx="3033713" cy="31273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077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71414"/>
            <a:ext cx="7429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Мысалы</a:t>
            </a:r>
            <a:r>
              <a:rPr lang="en-US" dirty="0" smtClean="0"/>
              <a:t>:</a:t>
            </a:r>
          </a:p>
          <a:p>
            <a:r>
              <a:rPr lang="ru-RU" dirty="0" err="1" smtClean="0"/>
              <a:t>Дифференциалды</a:t>
            </a:r>
            <a:r>
              <a:rPr lang="kk-KZ" dirty="0" smtClean="0"/>
              <a:t>қ теңдеуді шешу үшін</a:t>
            </a:r>
            <a:endParaRPr lang="en-US" dirty="0" smtClean="0"/>
          </a:p>
          <a:p>
            <a:endParaRPr lang="ru-RU" dirty="0" smtClean="0"/>
          </a:p>
          <a:p>
            <a:r>
              <a:rPr lang="en-US" b="1" i="1" dirty="0" smtClean="0"/>
              <a:t>y″ + 3y = 0</a:t>
            </a:r>
          </a:p>
          <a:p>
            <a:endParaRPr lang="ru-RU" dirty="0" smtClean="0"/>
          </a:p>
          <a:p>
            <a:r>
              <a:rPr lang="kk-KZ" dirty="0" smtClean="0"/>
              <a:t>Бастапқы шарттар</a:t>
            </a:r>
            <a:endParaRPr lang="en-US" dirty="0" smtClean="0"/>
          </a:p>
          <a:p>
            <a:endParaRPr lang="ru-RU" dirty="0" smtClean="0"/>
          </a:p>
          <a:p>
            <a:r>
              <a:rPr lang="es-ES" b="1" i="1" dirty="0" smtClean="0"/>
              <a:t>y(0) = 1, y′ (0) = 2</a:t>
            </a:r>
          </a:p>
          <a:p>
            <a:endParaRPr lang="ru-RU" dirty="0" smtClean="0"/>
          </a:p>
          <a:p>
            <a:r>
              <a:rPr lang="kk-KZ" dirty="0" smtClean="0"/>
              <a:t>Дифференциалды теңдеу мен бастапқы шарттардағы теңдік </a:t>
            </a:r>
            <a:r>
              <a:rPr lang="en-US" dirty="0" smtClean="0"/>
              <a:t>=</a:t>
            </a:r>
            <a:r>
              <a:rPr lang="kk-KZ" dirty="0" smtClean="0"/>
              <a:t> белгісін қою  үшін </a:t>
            </a:r>
            <a:r>
              <a:rPr lang="en-US" dirty="0" smtClean="0"/>
              <a:t>([</a:t>
            </a:r>
            <a:r>
              <a:rPr lang="en-US" b="1" dirty="0" smtClean="0"/>
              <a:t>Ctrl</a:t>
            </a:r>
            <a:r>
              <a:rPr lang="en-US" dirty="0" smtClean="0"/>
              <a:t>] [</a:t>
            </a:r>
            <a:r>
              <a:rPr lang="en-US" b="1" dirty="0" smtClean="0"/>
              <a:t>=</a:t>
            </a:r>
            <a:r>
              <a:rPr lang="en-US" dirty="0" smtClean="0"/>
              <a:t>])</a:t>
            </a:r>
            <a:r>
              <a:rPr lang="kk-KZ" dirty="0" smtClean="0"/>
              <a:t> батырмаларын қолданамыз.</a:t>
            </a:r>
            <a:r>
              <a:rPr lang="en-US" dirty="0" smtClean="0"/>
              <a:t> </a:t>
            </a:r>
          </a:p>
          <a:p>
            <a:r>
              <a:rPr lang="en-US" dirty="0" smtClean="0"/>
              <a:t>y′ </a:t>
            </a:r>
            <a:r>
              <a:rPr lang="kk-KZ" dirty="0" smtClean="0"/>
              <a:t>және</a:t>
            </a:r>
            <a:r>
              <a:rPr lang="en-US" dirty="0" smtClean="0"/>
              <a:t> y″</a:t>
            </a:r>
            <a:r>
              <a:rPr lang="kk-KZ" dirty="0" smtClean="0"/>
              <a:t> туындыларын қою үшін</a:t>
            </a:r>
            <a:r>
              <a:rPr lang="en-US" dirty="0" smtClean="0"/>
              <a:t> , [</a:t>
            </a:r>
            <a:r>
              <a:rPr lang="en-US" b="1" dirty="0" smtClean="0"/>
              <a:t>Ctrl</a:t>
            </a:r>
            <a:r>
              <a:rPr lang="en-US" dirty="0" smtClean="0"/>
              <a:t>] [</a:t>
            </a:r>
            <a:r>
              <a:rPr lang="en-US" b="1" dirty="0" smtClean="0"/>
              <a:t>F7</a:t>
            </a:r>
            <a:r>
              <a:rPr lang="en-US" dirty="0" smtClean="0"/>
              <a:t>]</a:t>
            </a:r>
            <a:r>
              <a:rPr lang="kk-KZ" dirty="0" smtClean="0"/>
              <a:t> басу керек</a:t>
            </a:r>
            <a:r>
              <a:rPr lang="en-US" dirty="0" smtClean="0"/>
              <a:t>.</a:t>
            </a:r>
            <a:endParaRPr lang="ru-RU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214414" y="3500438"/>
          <a:ext cx="2928958" cy="3152775"/>
        </p:xfrm>
        <a:graphic>
          <a:graphicData uri="http://schemas.openxmlformats.org/presentationml/2006/ole">
            <p:oleObj spid="_x0000_s2050" name="Mathcad" r:id="rId3" imgW="2152800" imgH="3152880" progId="Mathcad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571612"/>
            <a:ext cx="428628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714480" y="500042"/>
          <a:ext cx="5289160" cy="500066"/>
        </p:xfrm>
        <a:graphic>
          <a:graphicData uri="http://schemas.openxmlformats.org/presentationml/2006/ole">
            <p:oleObj spid="_x0000_s1027" name="Mathcad" r:id="rId3" imgW="2619360" imgH="247680" progId="Mathcad">
              <p:link updateAutomatic="1"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214942" y="1071546"/>
          <a:ext cx="1857375" cy="1000125"/>
        </p:xfrm>
        <a:graphic>
          <a:graphicData uri="http://schemas.openxmlformats.org/presentationml/2006/ole">
            <p:oleObj spid="_x0000_s1028" name="Mathcad" r:id="rId4" imgW="1857240" imgH="1000080" progId="Mathcad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5357818" y="2143116"/>
          <a:ext cx="876300" cy="1552575"/>
        </p:xfrm>
        <a:graphic>
          <a:graphicData uri="http://schemas.openxmlformats.org/presentationml/2006/ole">
            <p:oleObj spid="_x0000_s1030" name="Mathcad" r:id="rId5" imgW="876240" imgH="1552680" progId="Mathcad">
              <p:link updateAutomatic="1"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5357818" y="3786190"/>
          <a:ext cx="1828800" cy="257175"/>
        </p:xfrm>
        <a:graphic>
          <a:graphicData uri="http://schemas.openxmlformats.org/presentationml/2006/ole">
            <p:oleObj spid="_x0000_s1031" name="Mathcad" r:id="rId6" imgW="1828800" imgH="257040" progId="Mathcad">
              <p:link updateAutomatic="1"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7715272" y="3357562"/>
          <a:ext cx="676275" cy="1466850"/>
        </p:xfrm>
        <a:graphic>
          <a:graphicData uri="http://schemas.openxmlformats.org/presentationml/2006/ole">
            <p:oleObj spid="_x0000_s1032" name="Mathcad" r:id="rId7" imgW="676440" imgH="1467000" progId="Mathcad">
              <p:embed/>
            </p:oleObj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5000628" y="4643446"/>
          <a:ext cx="3895725" cy="2047875"/>
        </p:xfrm>
        <a:graphic>
          <a:graphicData uri="http://schemas.openxmlformats.org/presentationml/2006/ole">
            <p:oleObj spid="_x0000_s1033" name="Mathcad" r:id="rId8" imgW="3895560" imgH="2048040" progId="Mathcad">
              <p:link updateAutomatic="1"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214282" y="1428736"/>
          <a:ext cx="4505325" cy="4838700"/>
        </p:xfrm>
        <a:graphic>
          <a:graphicData uri="http://schemas.openxmlformats.org/presentationml/2006/ole">
            <p:oleObj spid="_x0000_s1034" name="Mathcad" r:id="rId9" imgW="4505400" imgH="4838760" progId="Mathcad">
              <p:link updateAutomatic="1"/>
            </p:oleObj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 rot="5400000">
            <a:off x="1928794" y="3857628"/>
            <a:ext cx="55721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1547"/>
            <a:ext cx="6884566" cy="172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88" y="2276872"/>
            <a:ext cx="699794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6106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4998483" cy="385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373216"/>
            <a:ext cx="6963420" cy="4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07769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0512"/>
            <a:ext cx="7191970" cy="114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3580980" cy="207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69161"/>
            <a:ext cx="3273996" cy="25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384" y="1988840"/>
            <a:ext cx="3341728" cy="259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9834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k-KZ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k-KZ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k-KZ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k-KZ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k-KZ"/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k-K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489923" cy="150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32936"/>
            <a:ext cx="6480720" cy="258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4581128"/>
            <a:ext cx="2147545" cy="9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664070"/>
            <a:ext cx="1521755" cy="28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84196"/>
            <a:ext cx="1615455" cy="2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686832"/>
            <a:ext cx="6048672" cy="23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77" y="6093296"/>
            <a:ext cx="4077745" cy="59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2910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9" name="Picture 1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1"/>
            <a:ext cx="1399952" cy="23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30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78" y="162745"/>
            <a:ext cx="2744322" cy="1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31" name="Picture 1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78" y="1556792"/>
            <a:ext cx="1115566" cy="2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32" name="Picture 1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47027"/>
            <a:ext cx="2442539" cy="222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33" name="Picture 1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2686498" cy="18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34" name="Picture 1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30" y="4617876"/>
            <a:ext cx="463357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12160" y="171094"/>
            <a:ext cx="2952328" cy="547842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 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түрінде және график түрінде алынған.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Вектордың 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 жолында айнымалының нөмері көрсетілген: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z0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 уақыт,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z1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y0 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туынды,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z2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функцияның өзі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Жауапқа 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вектордың 11 ғана мәні шығарылған. </a:t>
            </a:r>
          </a:p>
          <a:p>
            <a:pPr marL="342900" indent="-342900">
              <a:buAutoNum type="arabicPeriod" startAt="4"/>
            </a:pP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 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векторымен берілген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4"/>
            </a:pP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:= 0..1000 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 жазу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rkfixed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функциясына қатысты емес, ол тек графикке қатысты жазылған.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4"/>
            </a:pP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 0 –13 интегралдау уақыты берілген. </a:t>
            </a:r>
          </a:p>
          <a:p>
            <a:pPr marL="342900" indent="-342900">
              <a:buAutoNum type="arabicPeriod" startAt="7"/>
            </a:pP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Графиктің 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абцисса осінде матрицаның бірінші бағанасы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zj,0 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аргументі қойылған ( бұл есепте –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уақыт), мұндағы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=0..1000.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7"/>
            </a:pP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Ордината 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осі бойынша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zj,2 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айнымалысы берілген. </a:t>
            </a:r>
          </a:p>
        </p:txBody>
      </p:sp>
    </p:spTree>
    <p:extLst>
      <p:ext uri="{BB962C8B-B14F-4D97-AF65-F5344CB8AC3E}">
        <p14:creationId xmlns="" xmlns:p14="http://schemas.microsoft.com/office/powerpoint/2010/main" val="326803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Сызықтық </a:t>
            </a:r>
            <a:r>
              <a:rPr lang="kk-K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 жүйелерден сызықтық жүйелердің принципиалды айырмашылығын </a:t>
            </a:r>
            <a:r>
              <a:rPr lang="kk-K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ажырату </a:t>
            </a:r>
            <a:endParaRPr lang="kk-K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962163"/>
            <a:ext cx="47844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n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берілсін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kk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6438" y="1949075"/>
            <a:ext cx="7546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Егер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бұл теңдеудің барлық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коэффициенттері        (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=0,1,…)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сандар немесе </a:t>
            </a:r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аргументінің функциялары болып табылса, онда ол теңдеу </a:t>
            </a:r>
            <a:r>
              <a:rPr lang="kk-K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сызықтық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 аталады.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1300827"/>
            <a:ext cx="3470701" cy="61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49075"/>
            <a:ext cx="319950" cy="34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15" y="2475036"/>
            <a:ext cx="6869535" cy="79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377" y="4056246"/>
            <a:ext cx="5040324" cy="260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01679" y="3267069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Сызықты теңдеуді шешуге мысал.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Бірдей теңдеу берілген, бірақ олардың әр түрлі бастапқы шарттары бар (әр түрлі ауытқулар). </a:t>
            </a:r>
          </a:p>
        </p:txBody>
      </p:sp>
    </p:spTree>
    <p:extLst>
      <p:ext uri="{BB962C8B-B14F-4D97-AF65-F5344CB8AC3E}">
        <p14:creationId xmlns="" xmlns:p14="http://schemas.microsoft.com/office/powerpoint/2010/main" val="105708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01" y="1052736"/>
            <a:ext cx="7326536" cy="6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1772816"/>
            <a:ext cx="64452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4" y="4365104"/>
            <a:ext cx="5980911" cy="185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5942" y="116632"/>
            <a:ext cx="7960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Сызықты емес дифференциалды теңдеулердің шешіміне мысал.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Екі бірдей сызықты емес дифференциалды теңдеулердің әр түрлі бастапқы шарттардағы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шешімдерін қарастырайық. </a:t>
            </a:r>
            <a:endParaRPr lang="kk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6217083"/>
            <a:ext cx="7972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 шарттардың өзгеруіне байланысты, қисықтың түрі мен тербелістің периоды өзгереді. </a:t>
            </a:r>
          </a:p>
        </p:txBody>
      </p:sp>
    </p:spTree>
    <p:extLst>
      <p:ext uri="{BB962C8B-B14F-4D97-AF65-F5344CB8AC3E}">
        <p14:creationId xmlns="" xmlns:p14="http://schemas.microsoft.com/office/powerpoint/2010/main" val="1612298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Кедергі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күшін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ескере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біртекті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өрістегі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нүктенің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қозғалысын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</a:t>
            </a: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біртекті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ауырлық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өрісінде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көкжиекке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бұрышпен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лақтырылды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координаттары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ауаның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кедергі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Дифференциалдық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теңдеулерді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жазыңыз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траекториясын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құрыңыз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Ньютонның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заңы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теңдеулерін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жазамыз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p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67883"/>
            <a:ext cx="4824535" cy="254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pic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96" y="2799550"/>
            <a:ext cx="2555776" cy="197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f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04" y="1874197"/>
            <a:ext cx="48387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031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9676</TotalTime>
  <Words>386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8" baseType="variant">
      <vt:variant>
        <vt:lpstr>Тема</vt:lpstr>
      </vt:variant>
      <vt:variant>
        <vt:i4>1</vt:i4>
      </vt:variant>
      <vt:variant>
        <vt:lpstr>Связи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Тема Office</vt:lpstr>
      <vt:lpstr>Пример1.xmcd\Selection 59 287 285 618</vt:lpstr>
      <vt:lpstr>Пример3.xmcd\Selection 595 30 870 56</vt:lpstr>
      <vt:lpstr>Пример3.xmcd\Selection 635 351 727 514</vt:lpstr>
      <vt:lpstr>Пример3.xmcd\Selection 635 567 827 594</vt:lpstr>
      <vt:lpstr>Пример3.xmcd\Selection 603 795 1012 1010</vt:lpstr>
      <vt:lpstr>Пример3.xmcd\Selection 67 102 540 610</vt:lpstr>
      <vt:lpstr>Mathcad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IETP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Физикалық процестерді компьютерлік моделдеу әдістері зертханалық сабақ</dc:title>
  <dc:creator>user</dc:creator>
  <cp:lastModifiedBy>user</cp:lastModifiedBy>
  <cp:revision>72</cp:revision>
  <dcterms:created xsi:type="dcterms:W3CDTF">2020-09-14T22:36:28Z</dcterms:created>
  <dcterms:modified xsi:type="dcterms:W3CDTF">2023-02-01T09:10:24Z</dcterms:modified>
</cp:coreProperties>
</file>